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93" r:id="rId2"/>
    <p:sldId id="294" r:id="rId3"/>
    <p:sldId id="307" r:id="rId4"/>
    <p:sldId id="309" r:id="rId5"/>
    <p:sldId id="296" r:id="rId6"/>
    <p:sldId id="297" r:id="rId7"/>
    <p:sldId id="298" r:id="rId8"/>
    <p:sldId id="300" r:id="rId9"/>
    <p:sldId id="301" r:id="rId10"/>
    <p:sldId id="299" r:id="rId11"/>
    <p:sldId id="302" r:id="rId12"/>
    <p:sldId id="303" r:id="rId13"/>
    <p:sldId id="306" r:id="rId14"/>
    <p:sldId id="31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Владимир" initials="" lastIdx="0" clrIdx="0"/>
  <p:cmAuthor id="1" name="Alla Nazarova" initials="AN" lastIdx="0" clrIdx="1">
    <p:extLst>
      <p:ext uri="{19B8F6BF-5375-455C-9EA6-DF929625EA0E}">
        <p15:presenceInfo xmlns:p15="http://schemas.microsoft.com/office/powerpoint/2012/main" userId="a55b0ebd7a43e5d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FF"/>
    <a:srgbClr val="990000"/>
    <a:srgbClr val="FFCC81"/>
    <a:srgbClr val="663300"/>
    <a:srgbClr val="FFB03B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249" autoAdjust="0"/>
    <p:restoredTop sz="84926" autoAdjust="0"/>
  </p:normalViewPr>
  <p:slideViewPr>
    <p:cSldViewPr>
      <p:cViewPr varScale="1">
        <p:scale>
          <a:sx n="84" d="100"/>
          <a:sy n="84" d="100"/>
        </p:scale>
        <p:origin x="96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0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20" d="100"/>
          <a:sy n="120" d="100"/>
        </p:scale>
        <p:origin x="-208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E83A66-71C8-4A5E-A23C-7B2A65CB6205}" type="datetimeFigureOut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074875-F4B2-41E6-B950-DC70407D3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481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56038" y="8653463"/>
            <a:ext cx="29908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0" tIns="46150" rIns="92300" bIns="46150" anchor="b"/>
          <a:lstStyle/>
          <a:p>
            <a:pPr algn="r" defTabSz="922338"/>
            <a:fld id="{6F2DE5C6-0946-4E37-9BCD-27E09364145F}" type="slidenum">
              <a:rPr kumimoji="1" lang="ru-RU" sz="1200">
                <a:solidFill>
                  <a:srgbClr val="000000"/>
                </a:solidFill>
                <a:latin typeface="Arial Narrow" pitchFamily="34" charset="0"/>
              </a:rPr>
              <a:pPr algn="r" defTabSz="922338"/>
              <a:t>1</a:t>
            </a:fld>
            <a:endParaRPr kumimoji="1" lang="ru-RU" sz="12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2777176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56038" y="8653463"/>
            <a:ext cx="29908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0" tIns="46150" rIns="92300" bIns="46150" anchor="b"/>
          <a:lstStyle/>
          <a:p>
            <a:pPr algn="r" defTabSz="922338"/>
            <a:fld id="{6F2DE5C6-0946-4E37-9BCD-27E09364145F}" type="slidenum">
              <a:rPr kumimoji="1" lang="ru-RU" sz="1200">
                <a:solidFill>
                  <a:srgbClr val="000000"/>
                </a:solidFill>
                <a:latin typeface="Arial Narrow" pitchFamily="34" charset="0"/>
              </a:rPr>
              <a:pPr algn="r" defTabSz="922338"/>
              <a:t>11</a:t>
            </a:fld>
            <a:endParaRPr kumimoji="1" lang="ru-RU" sz="12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26909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56038" y="8653463"/>
            <a:ext cx="29908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0" tIns="46150" rIns="92300" bIns="46150" anchor="b"/>
          <a:lstStyle/>
          <a:p>
            <a:pPr algn="r" defTabSz="922338"/>
            <a:fld id="{6F2DE5C6-0946-4E37-9BCD-27E09364145F}" type="slidenum">
              <a:rPr kumimoji="1" lang="ru-RU" sz="1200">
                <a:solidFill>
                  <a:srgbClr val="000000"/>
                </a:solidFill>
                <a:latin typeface="Arial Narrow" pitchFamily="34" charset="0"/>
              </a:rPr>
              <a:pPr algn="r" defTabSz="922338"/>
              <a:t>12</a:t>
            </a:fld>
            <a:endParaRPr kumimoji="1" lang="ru-RU" sz="12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703029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56038" y="8653463"/>
            <a:ext cx="29908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0" tIns="46150" rIns="92300" bIns="46150" anchor="b"/>
          <a:lstStyle/>
          <a:p>
            <a:pPr algn="r" defTabSz="922338"/>
            <a:fld id="{6F2DE5C6-0946-4E37-9BCD-27E09364145F}" type="slidenum">
              <a:rPr kumimoji="1" lang="ru-RU" sz="1200">
                <a:solidFill>
                  <a:srgbClr val="000000"/>
                </a:solidFill>
                <a:latin typeface="Arial Narrow" pitchFamily="34" charset="0"/>
              </a:rPr>
              <a:pPr algn="r" defTabSz="922338"/>
              <a:t>13</a:t>
            </a:fld>
            <a:endParaRPr kumimoji="1" lang="ru-RU" sz="12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4281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56038" y="8653463"/>
            <a:ext cx="29908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0" tIns="46150" rIns="92300" bIns="46150" anchor="b"/>
          <a:lstStyle/>
          <a:p>
            <a:pPr algn="r" defTabSz="922338"/>
            <a:fld id="{6F2DE5C6-0946-4E37-9BCD-27E09364145F}" type="slidenum">
              <a:rPr kumimoji="1" lang="ru-RU" sz="1200">
                <a:solidFill>
                  <a:srgbClr val="000000"/>
                </a:solidFill>
                <a:latin typeface="Arial Narrow" pitchFamily="34" charset="0"/>
              </a:rPr>
              <a:pPr algn="r" defTabSz="922338"/>
              <a:t>14</a:t>
            </a:fld>
            <a:endParaRPr kumimoji="1" lang="ru-RU" sz="12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91365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56038" y="8653463"/>
            <a:ext cx="29908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0" tIns="46150" rIns="92300" bIns="46150" anchor="b"/>
          <a:lstStyle/>
          <a:p>
            <a:pPr algn="r" defTabSz="922338"/>
            <a:fld id="{6F2DE5C6-0946-4E37-9BCD-27E09364145F}" type="slidenum">
              <a:rPr kumimoji="1" lang="ru-RU" sz="1200">
                <a:solidFill>
                  <a:srgbClr val="000000"/>
                </a:solidFill>
                <a:latin typeface="Arial Narrow" pitchFamily="34" charset="0"/>
              </a:rPr>
              <a:pPr algn="r" defTabSz="922338"/>
              <a:t>2</a:t>
            </a:fld>
            <a:endParaRPr kumimoji="1" lang="ru-RU" sz="12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39021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56038" y="8653463"/>
            <a:ext cx="29908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0" tIns="46150" rIns="92300" bIns="46150" anchor="b"/>
          <a:lstStyle/>
          <a:p>
            <a:pPr algn="r" defTabSz="922338"/>
            <a:fld id="{6F2DE5C6-0946-4E37-9BCD-27E09364145F}" type="slidenum">
              <a:rPr kumimoji="1" lang="ru-RU" sz="1200">
                <a:solidFill>
                  <a:srgbClr val="000000"/>
                </a:solidFill>
                <a:latin typeface="Arial Narrow" pitchFamily="34" charset="0"/>
              </a:rPr>
              <a:pPr algn="r" defTabSz="922338"/>
              <a:t>4</a:t>
            </a:fld>
            <a:endParaRPr kumimoji="1" lang="ru-RU" sz="12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677883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56038" y="8653463"/>
            <a:ext cx="29908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0" tIns="46150" rIns="92300" bIns="46150" anchor="b"/>
          <a:lstStyle/>
          <a:p>
            <a:pPr algn="r" defTabSz="922338"/>
            <a:fld id="{6F2DE5C6-0946-4E37-9BCD-27E09364145F}" type="slidenum">
              <a:rPr kumimoji="1" lang="ru-RU" sz="1200">
                <a:solidFill>
                  <a:srgbClr val="000000"/>
                </a:solidFill>
                <a:latin typeface="Arial Narrow" pitchFamily="34" charset="0"/>
              </a:rPr>
              <a:pPr algn="r" defTabSz="922338"/>
              <a:t>5</a:t>
            </a:fld>
            <a:endParaRPr kumimoji="1" lang="ru-RU" sz="12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21887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56038" y="8653463"/>
            <a:ext cx="29908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0" tIns="46150" rIns="92300" bIns="46150" anchor="b"/>
          <a:lstStyle/>
          <a:p>
            <a:pPr algn="r" defTabSz="922338"/>
            <a:fld id="{6F2DE5C6-0946-4E37-9BCD-27E09364145F}" type="slidenum">
              <a:rPr kumimoji="1" lang="ru-RU" sz="1200">
                <a:solidFill>
                  <a:srgbClr val="000000"/>
                </a:solidFill>
                <a:latin typeface="Arial Narrow" pitchFamily="34" charset="0"/>
              </a:rPr>
              <a:pPr algn="r" defTabSz="922338"/>
              <a:t>6</a:t>
            </a:fld>
            <a:endParaRPr kumimoji="1" lang="ru-RU" sz="12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70270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56038" y="8653463"/>
            <a:ext cx="29908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0" tIns="46150" rIns="92300" bIns="46150" anchor="b"/>
          <a:lstStyle/>
          <a:p>
            <a:pPr algn="r" defTabSz="922338"/>
            <a:fld id="{6F2DE5C6-0946-4E37-9BCD-27E09364145F}" type="slidenum">
              <a:rPr kumimoji="1" lang="ru-RU" sz="1200">
                <a:solidFill>
                  <a:srgbClr val="000000"/>
                </a:solidFill>
                <a:latin typeface="Arial Narrow" pitchFamily="34" charset="0"/>
              </a:rPr>
              <a:pPr algn="r" defTabSz="922338"/>
              <a:t>7</a:t>
            </a:fld>
            <a:endParaRPr kumimoji="1" lang="ru-RU" sz="12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78375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56038" y="8653463"/>
            <a:ext cx="29908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0" tIns="46150" rIns="92300" bIns="46150" anchor="b"/>
          <a:lstStyle/>
          <a:p>
            <a:pPr algn="r" defTabSz="922338"/>
            <a:fld id="{6F2DE5C6-0946-4E37-9BCD-27E09364145F}" type="slidenum">
              <a:rPr kumimoji="1" lang="ru-RU" sz="1200">
                <a:solidFill>
                  <a:srgbClr val="000000"/>
                </a:solidFill>
                <a:latin typeface="Arial Narrow" pitchFamily="34" charset="0"/>
              </a:rPr>
              <a:pPr algn="r" defTabSz="922338"/>
              <a:t>8</a:t>
            </a:fld>
            <a:endParaRPr kumimoji="1" lang="ru-RU" sz="12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5045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56038" y="8653463"/>
            <a:ext cx="29908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0" tIns="46150" rIns="92300" bIns="46150" anchor="b"/>
          <a:lstStyle/>
          <a:p>
            <a:pPr algn="r" defTabSz="922338"/>
            <a:fld id="{6F2DE5C6-0946-4E37-9BCD-27E09364145F}" type="slidenum">
              <a:rPr kumimoji="1" lang="ru-RU" sz="1200">
                <a:solidFill>
                  <a:srgbClr val="000000"/>
                </a:solidFill>
                <a:latin typeface="Arial Narrow" pitchFamily="34" charset="0"/>
              </a:rPr>
              <a:pPr algn="r" defTabSz="922338"/>
              <a:t>9</a:t>
            </a:fld>
            <a:endParaRPr kumimoji="1" lang="ru-RU" sz="12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5952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56038" y="8653463"/>
            <a:ext cx="29908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0" tIns="46150" rIns="92300" bIns="46150" anchor="b"/>
          <a:lstStyle/>
          <a:p>
            <a:pPr algn="r" defTabSz="922338"/>
            <a:fld id="{6F2DE5C6-0946-4E37-9BCD-27E09364145F}" type="slidenum">
              <a:rPr kumimoji="1" lang="ru-RU" sz="1200">
                <a:solidFill>
                  <a:srgbClr val="000000"/>
                </a:solidFill>
                <a:latin typeface="Arial Narrow" pitchFamily="34" charset="0"/>
              </a:rPr>
              <a:pPr algn="r" defTabSz="922338"/>
              <a:t>10</a:t>
            </a:fld>
            <a:endParaRPr kumimoji="1" lang="ru-RU" sz="12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43554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99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rgbClr val="990000"/>
                </a:solidFill>
              </a:defRPr>
            </a:lvl1pPr>
            <a:lvl2pPr>
              <a:defRPr sz="2000">
                <a:solidFill>
                  <a:srgbClr val="663300"/>
                </a:solidFill>
              </a:defRPr>
            </a:lvl2pPr>
            <a:lvl3pPr>
              <a:defRPr sz="1800" i="1"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33400"/>
            <a:ext cx="2286000" cy="6324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533400"/>
            <a:ext cx="6705600" cy="6324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7842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52400" y="1600200"/>
            <a:ext cx="8991600" cy="5257800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7842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2400" y="1600200"/>
            <a:ext cx="441960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41960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419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419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96963" y="6019800"/>
            <a:ext cx="7291387" cy="3460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ru-RU" sz="1200" smtClean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3657600"/>
          </a:xfrm>
          <a:effectLst>
            <a:outerShdw dist="35921" dir="2700000" algn="ctr" rotWithShape="0">
              <a:srgbClr val="C0C0C0"/>
            </a:outerShdw>
          </a:effectLst>
        </p:spPr>
        <p:txBody>
          <a:bodyPr anchor="t" anchorCtr="1"/>
          <a:lstStyle>
            <a:lvl1pPr>
              <a:defRPr sz="4000">
                <a:solidFill>
                  <a:srgbClr val="14476E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340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600200"/>
            <a:ext cx="8991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914400" y="0"/>
            <a:ext cx="8229600" cy="3381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kumimoji="0" lang="ru-RU" sz="1600" dirty="0" smtClean="0">
                <a:solidFill>
                  <a:srgbClr val="CC9900"/>
                </a:solidFill>
                <a:latin typeface="Arial" charset="0"/>
              </a:rPr>
              <a:t>Семинар «1С:Консалтинг». Учет НДС в 1С:Бухгалтерия 8 ред. 3.0</a:t>
            </a:r>
            <a:endParaRPr kumimoji="0" lang="ru-RU" sz="1600" b="0" dirty="0" smtClean="0">
              <a:solidFill>
                <a:srgbClr val="CC9900"/>
              </a:solidFill>
              <a:latin typeface="Arial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8069263" y="6283325"/>
            <a:ext cx="1074737" cy="5794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F7AF9582-ED3C-4BEE-97CD-5A44DA2B084B}" type="slidenum">
              <a:rPr kumimoji="0" lang="ru-RU" sz="3200" smtClean="0">
                <a:solidFill>
                  <a:srgbClr val="CCCC00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kumimoji="0" lang="ru-RU" sz="3200" smtClean="0">
              <a:solidFill>
                <a:srgbClr val="CCCC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75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SzPct val="120000"/>
        <a:buBlip>
          <a:blip r:embed="rId16"/>
        </a:buBlip>
        <a:defRPr sz="2000" b="1">
          <a:solidFill>
            <a:srgbClr val="14476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b="1">
          <a:solidFill>
            <a:srgbClr val="8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1600" b="1" i="1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 b="1">
          <a:solidFill>
            <a:srgbClr val="A88F5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CEBF9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rgbClr val="CEBF9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rgbClr val="CEBF9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rgbClr val="CEBF9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rgbClr val="CEBF98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ChangeArrowheads="1"/>
          </p:cNvSpPr>
          <p:nvPr/>
        </p:nvSpPr>
        <p:spPr bwMode="auto">
          <a:xfrm>
            <a:off x="0" y="5589588"/>
            <a:ext cx="9144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smtClean="0">
                <a:solidFill>
                  <a:schemeClr val="accent2"/>
                </a:solidFill>
              </a:rPr>
              <a:t>Фирма «1С», Москва, 2017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750" y="2349500"/>
            <a:ext cx="8135938" cy="244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anchorCtr="1"/>
          <a:lstStyle/>
          <a:p>
            <a:pPr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ru-RU" sz="4000" b="1" kern="0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Курс</a:t>
            </a:r>
            <a:r>
              <a:rPr lang="ru-RU" sz="4000" b="1" kern="0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000" b="1" kern="0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</a:br>
            <a:r>
              <a:rPr lang="ru-RU" sz="4000" b="1" kern="0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b="1" kern="0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«Ошибки в учете – найти и обезвредить»</a:t>
            </a:r>
            <a:endParaRPr lang="en-US" sz="4000" b="1" kern="0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632" y="1700808"/>
            <a:ext cx="67687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rgbClr val="800000"/>
                </a:solidFill>
              </a:rPr>
              <a:t>Разберемся с причинами ошибок при закрытии месяца.</a:t>
            </a:r>
            <a:endParaRPr lang="ru-RU" sz="2500" dirty="0">
              <a:solidFill>
                <a:srgbClr val="80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/>
          <a:stretch>
            <a:fillRect/>
          </a:stretch>
        </p:blipFill>
        <p:spPr>
          <a:xfrm>
            <a:off x="827585" y="2714307"/>
            <a:ext cx="7200800" cy="251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456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632" y="1700808"/>
            <a:ext cx="67687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rgbClr val="800000"/>
                </a:solidFill>
              </a:rPr>
              <a:t>С проблемой закрытия счетов косвенных расходов (25 и 26).</a:t>
            </a:r>
            <a:endParaRPr lang="ru-RU" sz="2500" dirty="0">
              <a:solidFill>
                <a:srgbClr val="80000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/>
          <a:stretch>
            <a:fillRect/>
          </a:stretch>
        </p:blipFill>
        <p:spPr>
          <a:xfrm>
            <a:off x="1547664" y="3140968"/>
            <a:ext cx="6624736" cy="213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8255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632" y="1700808"/>
            <a:ext cx="67687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rgbClr val="800000"/>
                </a:solidFill>
              </a:rPr>
              <a:t>И наконец проблема развернутого сальдо на счетах расчетов с контрагентами.</a:t>
            </a:r>
            <a:endParaRPr lang="ru-RU" sz="2500" dirty="0">
              <a:solidFill>
                <a:srgbClr val="8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428" y="2562582"/>
            <a:ext cx="8457143" cy="317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961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7644" y="1700808"/>
            <a:ext cx="67687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rgbClr val="800000"/>
                </a:solidFill>
              </a:rPr>
              <a:t>Кому будет интересен курс?</a:t>
            </a:r>
            <a:endParaRPr lang="ru-RU" sz="3000" dirty="0">
              <a:solidFill>
                <a:srgbClr val="8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9572" y="2852936"/>
            <a:ext cx="74168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200" b="1" i="1" dirty="0" smtClean="0">
                <a:solidFill>
                  <a:srgbClr val="002060"/>
                </a:solidFill>
              </a:rPr>
              <a:t>Бухгалтерам, уже работающим в программе.</a:t>
            </a:r>
          </a:p>
          <a:p>
            <a:pPr marL="457200" indent="-457200">
              <a:buAutoNum type="arabicPeriod"/>
            </a:pPr>
            <a:r>
              <a:rPr lang="ru-RU" sz="2200" b="1" i="1" dirty="0" smtClean="0">
                <a:solidFill>
                  <a:srgbClr val="002060"/>
                </a:solidFill>
              </a:rPr>
              <a:t>Партнерам, оказывающим консультационные услуги для бухгалтеров. </a:t>
            </a:r>
          </a:p>
          <a:p>
            <a:endParaRPr lang="ru-RU" sz="22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5476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7644" y="1700808"/>
            <a:ext cx="67687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rgbClr val="800000"/>
                </a:solidFill>
              </a:rPr>
              <a:t>Продолжение следует…</a:t>
            </a:r>
            <a:endParaRPr lang="ru-RU" sz="3000" dirty="0">
              <a:solidFill>
                <a:srgbClr val="8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9572" y="2852936"/>
            <a:ext cx="741682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i="1" dirty="0" smtClean="0">
                <a:solidFill>
                  <a:srgbClr val="002060"/>
                </a:solidFill>
              </a:rPr>
              <a:t>В следующем курсе будем рассматривать:</a:t>
            </a:r>
          </a:p>
          <a:p>
            <a:pPr marL="457200" indent="-457200">
              <a:buAutoNum type="arabicPeriod"/>
            </a:pPr>
            <a:r>
              <a:rPr lang="ru-RU" sz="2200" b="1" i="1" dirty="0" smtClean="0">
                <a:solidFill>
                  <a:srgbClr val="002060"/>
                </a:solidFill>
              </a:rPr>
              <a:t>Корректность отражения операций по ПБУ 18/02.</a:t>
            </a:r>
          </a:p>
          <a:p>
            <a:pPr marL="457200" indent="-457200">
              <a:buAutoNum type="arabicPeriod"/>
            </a:pPr>
            <a:r>
              <a:rPr lang="ru-RU" sz="2200" b="1" i="1" dirty="0" smtClean="0">
                <a:solidFill>
                  <a:srgbClr val="002060"/>
                </a:solidFill>
              </a:rPr>
              <a:t>Ошибки в учете НДС.</a:t>
            </a:r>
          </a:p>
          <a:p>
            <a:endParaRPr lang="ru-RU" sz="22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7527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700808"/>
            <a:ext cx="73448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solidFill>
                  <a:srgbClr val="990000"/>
                </a:solidFill>
              </a:rPr>
              <a:t>Разделы, где анализируем и исправляем ошибки:</a:t>
            </a:r>
            <a:endParaRPr lang="ru-RU" sz="2500" b="1" dirty="0">
              <a:solidFill>
                <a:srgbClr val="99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708920"/>
            <a:ext cx="77768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500" b="1" i="1" dirty="0" smtClean="0">
                <a:solidFill>
                  <a:srgbClr val="002060"/>
                </a:solidFill>
              </a:rPr>
              <a:t>Параметры учета и учетная политика</a:t>
            </a:r>
          </a:p>
          <a:p>
            <a:pPr marL="342900" indent="-342900">
              <a:buAutoNum type="arabicPeriod"/>
            </a:pPr>
            <a:r>
              <a:rPr lang="ru-RU" sz="2500" b="1" i="1" dirty="0" smtClean="0">
                <a:solidFill>
                  <a:srgbClr val="002060"/>
                </a:solidFill>
              </a:rPr>
              <a:t>Заполнение значений для подстановки по умолчанию</a:t>
            </a:r>
          </a:p>
          <a:p>
            <a:pPr marL="342900" indent="-342900">
              <a:buAutoNum type="arabicPeriod"/>
            </a:pPr>
            <a:r>
              <a:rPr lang="ru-RU" sz="2500" b="1" i="1" dirty="0" smtClean="0">
                <a:solidFill>
                  <a:srgbClr val="002060"/>
                </a:solidFill>
              </a:rPr>
              <a:t>Отрицательные остатки</a:t>
            </a:r>
          </a:p>
          <a:p>
            <a:pPr marL="342900" indent="-342900">
              <a:buAutoNum type="arabicPeriod"/>
            </a:pPr>
            <a:r>
              <a:rPr lang="ru-RU" sz="2500" b="1" i="1" dirty="0" smtClean="0">
                <a:solidFill>
                  <a:srgbClr val="002060"/>
                </a:solidFill>
              </a:rPr>
              <a:t>Корреспонденция счетов</a:t>
            </a:r>
          </a:p>
          <a:p>
            <a:pPr marL="342900" indent="-342900">
              <a:buAutoNum type="arabicPeriod"/>
            </a:pPr>
            <a:r>
              <a:rPr lang="ru-RU" sz="2500" b="1" i="1" dirty="0" smtClean="0">
                <a:solidFill>
                  <a:srgbClr val="002060"/>
                </a:solidFill>
              </a:rPr>
              <a:t>Ошибки при закрытии месяца</a:t>
            </a:r>
          </a:p>
          <a:p>
            <a:pPr marL="342900" indent="-342900">
              <a:buAutoNum type="arabicPeriod"/>
            </a:pPr>
            <a:r>
              <a:rPr lang="ru-RU" sz="2500" b="1" i="1" dirty="0" smtClean="0">
                <a:solidFill>
                  <a:srgbClr val="002060"/>
                </a:solidFill>
              </a:rPr>
              <a:t>Развернутое сальдо на счетах расчетов с контрагентами</a:t>
            </a:r>
            <a:r>
              <a:rPr lang="ru-RU" sz="2500" dirty="0" smtClean="0">
                <a:solidFill>
                  <a:srgbClr val="002060"/>
                </a:solidFill>
              </a:rPr>
              <a:t>.</a:t>
            </a:r>
            <a:endParaRPr lang="ru-RU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075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583703"/>
          </a:xfrm>
        </p:spPr>
        <p:txBody>
          <a:bodyPr/>
          <a:lstStyle/>
          <a:p>
            <a:r>
              <a:rPr lang="ru-RU" sz="2500" kern="1200" dirty="0">
                <a:solidFill>
                  <a:srgbClr val="990000"/>
                </a:solidFill>
                <a:latin typeface="Arial" charset="0"/>
                <a:ea typeface="+mn-ea"/>
                <a:cs typeface="+mn-cs"/>
              </a:rPr>
              <a:t>Проверка учетной политики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559575"/>
            <a:ext cx="7630616" cy="316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05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700808"/>
            <a:ext cx="77768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solidFill>
                  <a:srgbClr val="990000"/>
                </a:solidFill>
              </a:rPr>
              <a:t>Проверим настройки значений по умолчанию:</a:t>
            </a:r>
            <a:endParaRPr lang="ru-RU" sz="2500" b="1" dirty="0">
              <a:solidFill>
                <a:srgbClr val="99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708920"/>
            <a:ext cx="777686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500" b="1" i="1" dirty="0" smtClean="0">
                <a:solidFill>
                  <a:srgbClr val="002060"/>
                </a:solidFill>
              </a:rPr>
              <a:t>Справочник Номенклатура</a:t>
            </a:r>
          </a:p>
          <a:p>
            <a:pPr marL="342900" indent="-342900">
              <a:buAutoNum type="arabicPeriod"/>
            </a:pPr>
            <a:r>
              <a:rPr lang="ru-RU" sz="2500" b="1" i="1" dirty="0" smtClean="0">
                <a:solidFill>
                  <a:srgbClr val="002060"/>
                </a:solidFill>
              </a:rPr>
              <a:t>Регистр Счета учета номенклатуры</a:t>
            </a:r>
          </a:p>
          <a:p>
            <a:pPr marL="342900" indent="-342900">
              <a:buAutoNum type="arabicPeriod"/>
            </a:pPr>
            <a:r>
              <a:rPr lang="ru-RU" sz="2500" b="1" i="1" dirty="0" smtClean="0">
                <a:solidFill>
                  <a:srgbClr val="002060"/>
                </a:solidFill>
              </a:rPr>
              <a:t>Регистр </a:t>
            </a:r>
            <a:r>
              <a:rPr lang="ru-RU" sz="2500" b="1" i="1" dirty="0">
                <a:solidFill>
                  <a:srgbClr val="002060"/>
                </a:solidFill>
              </a:rPr>
              <a:t>С</a:t>
            </a:r>
            <a:r>
              <a:rPr lang="ru-RU" sz="2500" b="1" i="1" dirty="0" smtClean="0">
                <a:solidFill>
                  <a:srgbClr val="002060"/>
                </a:solidFill>
              </a:rPr>
              <a:t>чета расчетов с контрагентами</a:t>
            </a:r>
          </a:p>
          <a:p>
            <a:pPr marL="342900" indent="-342900">
              <a:buAutoNum type="arabicPeriod"/>
            </a:pPr>
            <a:r>
              <a:rPr lang="ru-RU" sz="2500" b="1" i="1" dirty="0" smtClean="0">
                <a:solidFill>
                  <a:srgbClr val="002060"/>
                </a:solidFill>
              </a:rPr>
              <a:t>Справочник Статьи затрат</a:t>
            </a:r>
          </a:p>
          <a:p>
            <a:pPr marL="342900" indent="-342900">
              <a:buAutoNum type="arabicPeriod"/>
            </a:pPr>
            <a:r>
              <a:rPr lang="ru-RU" sz="2500" b="1" i="1" dirty="0" smtClean="0">
                <a:solidFill>
                  <a:srgbClr val="002060"/>
                </a:solidFill>
              </a:rPr>
              <a:t>Справочник Прочие доходы и расходы</a:t>
            </a:r>
            <a:endParaRPr lang="ru-RU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8253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632" y="1700808"/>
            <a:ext cx="67687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800000"/>
                </a:solidFill>
              </a:rPr>
              <a:t>Разберемся с отрицательными остатками</a:t>
            </a:r>
            <a:endParaRPr lang="ru-RU" sz="2500" dirty="0">
              <a:solidFill>
                <a:srgbClr val="8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420888"/>
            <a:ext cx="7776864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9277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1700808"/>
            <a:ext cx="77048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rgbClr val="800000"/>
                </a:solidFill>
              </a:rPr>
              <a:t>Проанализируем корреспонденцию счетов с помощью Экспресс проверки ведения учета…</a:t>
            </a:r>
            <a:endParaRPr lang="ru-RU" sz="2500" dirty="0">
              <a:solidFill>
                <a:srgbClr val="8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047" y="2947303"/>
            <a:ext cx="8561905" cy="192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6711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700808"/>
            <a:ext cx="79208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rgbClr val="800000"/>
                </a:solidFill>
              </a:rPr>
              <a:t>… и далее с помощью Универсального отчета обнаружим некорректные счета и корреспонденции (не выявленные стандартной проверкой) в разных документах.</a:t>
            </a:r>
            <a:endParaRPr lang="ru-RU" sz="2500" dirty="0">
              <a:solidFill>
                <a:srgbClr val="80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/>
          <a:stretch>
            <a:fillRect/>
          </a:stretch>
        </p:blipFill>
        <p:spPr>
          <a:xfrm>
            <a:off x="1835697" y="3332024"/>
            <a:ext cx="4896544" cy="254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68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632" y="1700808"/>
            <a:ext cx="67687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rgbClr val="800000"/>
                </a:solidFill>
              </a:rPr>
              <a:t>Почему документ реализации делает такую проводку</a:t>
            </a:r>
            <a:endParaRPr lang="ru-RU" sz="2500" dirty="0">
              <a:solidFill>
                <a:srgbClr val="80000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/>
          <a:stretch>
            <a:fillRect/>
          </a:stretch>
        </p:blipFill>
        <p:spPr>
          <a:xfrm>
            <a:off x="1619672" y="2924944"/>
            <a:ext cx="5399405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071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632" y="1700808"/>
            <a:ext cx="67687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rgbClr val="800000"/>
                </a:solidFill>
              </a:rPr>
              <a:t>Или такую…</a:t>
            </a:r>
            <a:endParaRPr lang="ru-RU" sz="2500" dirty="0">
              <a:solidFill>
                <a:srgbClr val="80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/>
          <a:stretch>
            <a:fillRect/>
          </a:stretch>
        </p:blipFill>
        <p:spPr>
          <a:xfrm>
            <a:off x="1547664" y="3212976"/>
            <a:ext cx="6624736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351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нс1С">
  <a:themeElements>
    <a:clrScheme name="конс1С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онс1С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с1С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с1С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с1С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с1С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с1С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с1С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3575</TotalTime>
  <Words>200</Words>
  <Application>Microsoft Office PowerPoint</Application>
  <PresentationFormat>Экран (4:3)</PresentationFormat>
  <Paragraphs>44</Paragraphs>
  <Slides>14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Calibri</vt:lpstr>
      <vt:lpstr>Times New Roman</vt:lpstr>
      <vt:lpstr>конс1С</vt:lpstr>
      <vt:lpstr>Презентация PowerPoint</vt:lpstr>
      <vt:lpstr>Презентация PowerPoint</vt:lpstr>
      <vt:lpstr>Проверка учетной политики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НДС: учет и отчетность в БП8</dc:title>
  <dc:creator>1С</dc:creator>
  <cp:lastModifiedBy>Ананий Бареян</cp:lastModifiedBy>
  <cp:revision>332</cp:revision>
  <dcterms:created xsi:type="dcterms:W3CDTF">2013-07-19T15:56:49Z</dcterms:created>
  <dcterms:modified xsi:type="dcterms:W3CDTF">2017-05-30T12:13:09Z</dcterms:modified>
</cp:coreProperties>
</file>